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2" autoAdjust="0"/>
    <p:restoredTop sz="94660"/>
  </p:normalViewPr>
  <p:slideViewPr>
    <p:cSldViewPr>
      <p:cViewPr varScale="1">
        <p:scale>
          <a:sx n="69" d="100"/>
          <a:sy n="69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0E24B-705E-48AC-9B36-BA456B4984E4}" type="datetimeFigureOut">
              <a:rPr lang="en-US" smtClean="0"/>
              <a:t>12/20/2013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749CA-A350-49D4-A3D5-CF055B9116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004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749CA-A350-49D4-A3D5-CF055B91160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753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11.jpg"/><Relationship Id="rId7" Type="http://schemas.openxmlformats.org/officeDocument/2006/relationships/image" Target="../media/image1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10" Type="http://schemas.openxmlformats.org/officeDocument/2006/relationships/image" Target="../media/image32.jpg"/><Relationship Id="rId4" Type="http://schemas.openxmlformats.org/officeDocument/2006/relationships/image" Target="../media/image26.jpg"/><Relationship Id="rId9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43200" y="5715000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839200" cy="655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05200" y="27432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স্বাগতম</a:t>
            </a:r>
            <a:r>
              <a:rPr lang="bn-BD" sz="6000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sz="6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3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que 1"/>
          <p:cNvSpPr/>
          <p:nvPr/>
        </p:nvSpPr>
        <p:spPr>
          <a:xfrm>
            <a:off x="0" y="0"/>
            <a:ext cx="9144000" cy="68580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400" dirty="0"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400" dirty="0" smtClean="0"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400" dirty="0"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400" dirty="0" smtClean="0"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400" dirty="0">
              <a:latin typeface="Kalpurush" pitchFamily="2" charset="0"/>
              <a:cs typeface="Kalpurush" pitchFamily="2" charset="0"/>
            </a:endParaRPr>
          </a:p>
          <a:p>
            <a:pPr algn="ctr"/>
            <a:endParaRPr lang="en-US" sz="2400" dirty="0" smtClean="0">
              <a:latin typeface="Kalpurush" pitchFamily="2" charset="0"/>
              <a:cs typeface="Kalpurush" pitchFamily="2" charset="0"/>
            </a:endParaRPr>
          </a:p>
          <a:p>
            <a:pPr algn="ctr"/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উপস্থাপনায় </a:t>
            </a:r>
          </a:p>
          <a:p>
            <a:pPr algn="ctr"/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মোঃলোকমান খান </a:t>
            </a:r>
            <a:r>
              <a:rPr lang="bn-BD" sz="2400" dirty="0" smtClean="0">
                <a:latin typeface="Kalpurush" pitchFamily="2" charset="0"/>
                <a:cs typeface="Kalpurush" pitchFamily="2" charset="0"/>
              </a:rPr>
              <a:t> ( সহকারি শিক্ষক ) </a:t>
            </a:r>
          </a:p>
          <a:p>
            <a:pPr algn="ctr"/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রুস্তম পুর ন’মৌজা সুন্নিয়া দাখিল মাদরাসা  </a:t>
            </a:r>
          </a:p>
          <a:p>
            <a:pPr algn="ctr"/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নবিগঞ্জ-হবিগঞ্জ  ।  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38400" y="140110"/>
            <a:ext cx="4227871" cy="359369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4120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1950474" y="228600"/>
            <a:ext cx="4419600" cy="1103376"/>
          </a:xfrm>
          <a:prstGeom prst="flowChartTerminato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পাঠ পরিচিতি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4" name="Round Same Side Corner Rectangle 3"/>
          <p:cNvSpPr/>
          <p:nvPr/>
        </p:nvSpPr>
        <p:spPr>
          <a:xfrm>
            <a:off x="152400" y="1905000"/>
            <a:ext cx="8839200" cy="4343400"/>
          </a:xfrm>
          <a:prstGeom prst="round2Same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শ্রেণি – ৩য়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বিষয় – প্রাথমিক বিজ্ঞান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পাঠের শিরোনাম – খাদ্য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পাঠ্যাংশ  -  খাদ্য , খাদ্যের প্রকারভেদ 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994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ft-Right Arrow 1"/>
          <p:cNvSpPr/>
          <p:nvPr/>
        </p:nvSpPr>
        <p:spPr>
          <a:xfrm>
            <a:off x="2305050" y="376237"/>
            <a:ext cx="3962400" cy="1295400"/>
          </a:xfrm>
          <a:prstGeom prst="left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শিখন ফল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Snip Diagonal Corner Rectangle 2"/>
          <p:cNvSpPr/>
          <p:nvPr/>
        </p:nvSpPr>
        <p:spPr>
          <a:xfrm>
            <a:off x="0" y="1295400"/>
            <a:ext cx="9144000" cy="4291013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১। আমরা কেন খাই তা জানবে । </a:t>
            </a:r>
          </a:p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২। খাদ্যের প্রকারভেদ জানবে ।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2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4" y="1288732"/>
            <a:ext cx="8625191" cy="4053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Box 3"/>
          <p:cNvSpPr txBox="1"/>
          <p:nvPr/>
        </p:nvSpPr>
        <p:spPr>
          <a:xfrm>
            <a:off x="1981200" y="381000"/>
            <a:ext cx="4267200" cy="70788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আজকের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পাঠ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8378" y="5830813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খাদ্য ও খাদ্যের প্রকারভেদ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35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2115472"/>
            <a:ext cx="8229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শরীর সুস্থ ও সবল রাখার জন্য আমরা খাদ্য খাই। আমাদের দেহের চাহিদা পূরণের জন্য বিভিন্ন ধরনের খাদ্য ( ভাত, রুটি, সবজি, ডাল, মাছ, দুধ, ফল ) প্রয়োজন ।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638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833562" y="158877"/>
            <a:ext cx="5257800" cy="612648"/>
          </a:xfrm>
          <a:prstGeom prst="wedgeEllipse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খাদ্যের প্রকারভেদ 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0" y="792099"/>
            <a:ext cx="2296668" cy="1722501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8655" y="1639061"/>
            <a:ext cx="2108200" cy="1581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noFill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937" y="958245"/>
            <a:ext cx="2034224" cy="1561038"/>
          </a:xfrm>
          <a:prstGeom prst="ellipse">
            <a:avLst/>
          </a:prstGeom>
          <a:ln w="63500" cap="rnd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extBox 8"/>
          <p:cNvSpPr txBox="1"/>
          <p:nvPr/>
        </p:nvSpPr>
        <p:spPr>
          <a:xfrm>
            <a:off x="541715" y="2764393"/>
            <a:ext cx="7906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মাছ</a:t>
            </a:r>
            <a:r>
              <a:rPr lang="bn-BD" dirty="0" smtClean="0">
                <a:latin typeface="Kalpurush" pitchFamily="2" charset="0"/>
                <a:cs typeface="Kalpurush" pitchFamily="2" charset="0"/>
              </a:rPr>
              <a:t> </a:t>
            </a:r>
            <a:endParaRPr lang="en-US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36755" y="3290292"/>
            <a:ext cx="963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মাংস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15059" y="2764393"/>
            <a:ext cx="997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ডাল 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713079" y="3133725"/>
            <a:ext cx="976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ডিম 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Flowchart: Terminator 13"/>
          <p:cNvSpPr/>
          <p:nvPr/>
        </p:nvSpPr>
        <p:spPr>
          <a:xfrm>
            <a:off x="369811" y="4419600"/>
            <a:ext cx="8268397" cy="2057400"/>
          </a:xfrm>
          <a:prstGeom prst="flowChartTerminato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মাছ , মাংস ডাল , ডিম আমিষ জাতীয় খাদ্য ।আমিষ জাতীয় খাদ্য শরীরকে বাড়াতে ও ক্ষয় পূরণে সাহায্য করে । 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362" y="1307067"/>
            <a:ext cx="1900238" cy="1657350"/>
          </a:xfrm>
          <a:prstGeom prst="ellipse">
            <a:avLst/>
          </a:prstGeom>
          <a:ln w="34925" cap="rnd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</p:pic>
    </p:spTree>
    <p:extLst>
      <p:ext uri="{BB962C8B-B14F-4D97-AF65-F5344CB8AC3E}">
        <p14:creationId xmlns:p14="http://schemas.microsoft.com/office/powerpoint/2010/main" val="280006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b="10500"/>
          <a:stretch/>
        </p:blipFill>
        <p:spPr>
          <a:xfrm>
            <a:off x="42862" y="165306"/>
            <a:ext cx="2965414" cy="20574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5308"/>
            <a:ext cx="2678784" cy="205739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3106129"/>
            <a:ext cx="2550318" cy="1700212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  <a:prstDash val="sysDash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" y="3091841"/>
            <a:ext cx="1828800" cy="1714500"/>
          </a:xfrm>
          <a:prstGeom prst="roundRect">
            <a:avLst>
              <a:gd name="adj" fmla="val 16667"/>
            </a:avLst>
          </a:prstGeom>
          <a:ln w="76200">
            <a:solidFill>
              <a:schemeClr val="tx1"/>
            </a:solidFill>
            <a:prstDash val="solid"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65307"/>
            <a:ext cx="2971800" cy="20574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73559" y="2218718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ভাত 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08275" y="2069067"/>
            <a:ext cx="759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চিনি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50055" y="2218718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রুটি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4985" y="4935021"/>
            <a:ext cx="641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আলু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36788" y="4911208"/>
            <a:ext cx="9429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রুটি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Flowchart: Terminator 11"/>
          <p:cNvSpPr/>
          <p:nvPr/>
        </p:nvSpPr>
        <p:spPr>
          <a:xfrm>
            <a:off x="304800" y="5396686"/>
            <a:ext cx="8622384" cy="1308914"/>
          </a:xfrm>
          <a:prstGeom prst="flowChartTerminato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ভাত,</a:t>
            </a:r>
            <a:r>
              <a:rPr lang="en-US" sz="32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রুটি, আলু, চিনি শর্করা জাতীয় খাদ্য । শর্করা জাতীয় খাদ্য শরীরে শক্তি যোগায় । 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1408" y="3106129"/>
            <a:ext cx="1483680" cy="1700212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7" t="5447" r="-1"/>
          <a:stretch/>
        </p:blipFill>
        <p:spPr>
          <a:xfrm>
            <a:off x="6792642" y="3187183"/>
            <a:ext cx="1959516" cy="1724025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16" name="TextBox 15"/>
          <p:cNvSpPr txBox="1"/>
          <p:nvPr/>
        </p:nvSpPr>
        <p:spPr>
          <a:xfrm>
            <a:off x="5400675" y="4935021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মধু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69739" y="5119687"/>
            <a:ext cx="794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Kalpurush" pitchFamily="2" charset="0"/>
                <a:cs typeface="Kalpurush" pitchFamily="2" charset="0"/>
              </a:rPr>
              <a:t>ভূট্টা </a:t>
            </a:r>
            <a:endParaRPr lang="en-US" sz="24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11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9219" y="294990"/>
            <a:ext cx="2023462" cy="17046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F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50"/>
          <a:stretch/>
        </p:blipFill>
        <p:spPr>
          <a:xfrm>
            <a:off x="208371" y="3676650"/>
            <a:ext cx="1031959" cy="1628776"/>
          </a:xfrm>
          <a:prstGeom prst="rect">
            <a:avLst/>
          </a:prstGeom>
          <a:ln w="762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1175" y="3793331"/>
            <a:ext cx="2070750" cy="1462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tx2">
                <a:lumMod val="5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37412"/>
            <a:ext cx="1385287" cy="179055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303944"/>
            <a:ext cx="1929603" cy="17430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083" y="237412"/>
            <a:ext cx="2240495" cy="17622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TextBox 9"/>
          <p:cNvSpPr txBox="1"/>
          <p:nvPr/>
        </p:nvSpPr>
        <p:spPr>
          <a:xfrm>
            <a:off x="381000" y="2103861"/>
            <a:ext cx="5117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Kalpurush" pitchFamily="2" charset="0"/>
                <a:cs typeface="Kalpurush" pitchFamily="2" charset="0"/>
              </a:rPr>
              <a:t>বিভিন্ন ধরনের তেল </a:t>
            </a:r>
            <a:endParaRPr lang="en-US" sz="54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53375" y="2286000"/>
            <a:ext cx="99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Kalpurush" pitchFamily="2" charset="0"/>
                <a:cs typeface="Kalpurush" pitchFamily="2" charset="0"/>
              </a:rPr>
              <a:t>চর্বি </a:t>
            </a:r>
            <a:endParaRPr lang="en-US" sz="4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6957" y="5562598"/>
            <a:ext cx="894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Kalpurush" pitchFamily="2" charset="0"/>
                <a:cs typeface="Kalpurush" pitchFamily="2" charset="0"/>
              </a:rPr>
              <a:t>ঘি </a:t>
            </a:r>
            <a:endParaRPr lang="en-US" sz="4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67447" y="5305426"/>
            <a:ext cx="1383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Kalpurush" pitchFamily="2" charset="0"/>
                <a:cs typeface="Kalpurush" pitchFamily="2" charset="0"/>
              </a:rPr>
              <a:t>মাখন </a:t>
            </a:r>
            <a:endParaRPr lang="en-US" sz="4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419600" y="3676650"/>
            <a:ext cx="4572000" cy="287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সব ধরনের তেল, ঘি, মাখন, চর্বি থেকেও শক্তি পাওয়া যায়। এগুলো স্নেহ বা তেল জাতীয় খাদ্য। 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27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245907"/>
            <a:ext cx="4129325" cy="34766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" y="245907"/>
            <a:ext cx="3124199" cy="35640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206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ounded Rectangle 3"/>
          <p:cNvSpPr/>
          <p:nvPr/>
        </p:nvSpPr>
        <p:spPr>
          <a:xfrm>
            <a:off x="457200" y="4800600"/>
            <a:ext cx="8382000" cy="190500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সকল প্রকার খাদ্য গ্রহণ , হজম ও শরীরের শোষণের কাজে নিরাপদ পানি প্রয়োজন । </a:t>
            </a:r>
            <a:endParaRPr lang="en-US" sz="40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59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9" y="228601"/>
            <a:ext cx="8369247" cy="405172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505281"/>
            <a:ext cx="881514" cy="8815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852" y="803109"/>
            <a:ext cx="1296344" cy="8815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914" y="491129"/>
            <a:ext cx="845229" cy="57814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9852" y="3537903"/>
            <a:ext cx="776876" cy="6965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49" y="462054"/>
            <a:ext cx="909481" cy="6821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90" b="17195"/>
          <a:stretch/>
        </p:blipFill>
        <p:spPr>
          <a:xfrm>
            <a:off x="306949" y="1189080"/>
            <a:ext cx="1052513" cy="7000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06" b="10851"/>
          <a:stretch/>
        </p:blipFill>
        <p:spPr>
          <a:xfrm>
            <a:off x="1905000" y="388235"/>
            <a:ext cx="978501" cy="681037"/>
          </a:xfrm>
          <a:prstGeom prst="rect">
            <a:avLst/>
          </a:prstGeom>
        </p:spPr>
      </p:pic>
      <p:sp>
        <p:nvSpPr>
          <p:cNvPr id="11" name="Vertical Scroll 10"/>
          <p:cNvSpPr/>
          <p:nvPr/>
        </p:nvSpPr>
        <p:spPr>
          <a:xfrm>
            <a:off x="152400" y="4876800"/>
            <a:ext cx="8839200" cy="1752600"/>
          </a:xfrm>
          <a:prstGeom prst="vertic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মাছ , মাংস , ডিম , সবজি ও ফল থেকে ভিটামিন পাওয়া যায় । ভিটামিন আমাদের রোগ থেকে রক্ষা করে । 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3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37146"/>
            <a:ext cx="2286000" cy="229172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7145"/>
            <a:ext cx="2458739" cy="1952371"/>
          </a:xfrm>
          <a:prstGeom prst="ellipse">
            <a:avLst/>
          </a:prstGeom>
          <a:ln w="63500" cap="rnd">
            <a:solidFill>
              <a:srgbClr val="3333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317155"/>
            <a:ext cx="2117357" cy="1630707"/>
          </a:xfrm>
          <a:prstGeom prst="roundRect">
            <a:avLst>
              <a:gd name="adj" fmla="val 16667"/>
            </a:avLst>
          </a:prstGeom>
          <a:ln w="76200"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26" t="13876" r="-1"/>
          <a:stretch/>
        </p:blipFill>
        <p:spPr>
          <a:xfrm>
            <a:off x="209550" y="3505200"/>
            <a:ext cx="2228850" cy="186213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419100" y="256657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সবজি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5369" y="2174914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গম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43600" y="2089517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ডাল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cxnSp>
        <p:nvCxnSpPr>
          <p:cNvPr id="11" name="Elbow Connector 10"/>
          <p:cNvCxnSpPr/>
          <p:nvPr/>
        </p:nvCxnSpPr>
        <p:spPr>
          <a:xfrm rot="16200000" flipH="1">
            <a:off x="895350" y="5314949"/>
            <a:ext cx="838203" cy="571501"/>
          </a:xfrm>
          <a:prstGeom prst="bentConnector3">
            <a:avLst>
              <a:gd name="adj1" fmla="val 50000"/>
            </a:avLst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95275" y="6139190"/>
            <a:ext cx="25336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ঢেঁকী ছাটা চাল 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3476624" y="3376940"/>
            <a:ext cx="5310188" cy="323266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ফল, শাকসবজি, ডাল, গম, ঢেঁকী ছাটা চাল এগুলো থেকে খনিজ লবণ পাওয়া যায় । </a:t>
            </a:r>
            <a:endParaRPr lang="en-US" sz="3200" dirty="0">
              <a:latin typeface="Kalpurush" pitchFamily="2" charset="0"/>
              <a:cs typeface="Kalpurush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0" r="10641"/>
          <a:stretch/>
        </p:blipFill>
        <p:spPr>
          <a:xfrm>
            <a:off x="7772400" y="317155"/>
            <a:ext cx="1219200" cy="17111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8001000" y="2163186"/>
            <a:ext cx="99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Kalpurush" pitchFamily="2" charset="0"/>
                <a:cs typeface="Kalpurush" pitchFamily="2" charset="0"/>
              </a:rPr>
              <a:t>ফল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80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1"/>
          <p:cNvSpPr/>
          <p:nvPr/>
        </p:nvSpPr>
        <p:spPr>
          <a:xfrm>
            <a:off x="1524000" y="152400"/>
            <a:ext cx="5638800" cy="1219200"/>
          </a:xfrm>
          <a:prstGeom prst="downArrowCallou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খাদ্যের</a:t>
            </a:r>
            <a:r>
              <a:rPr lang="bn-BD" sz="2800" dirty="0" smtClean="0">
                <a:latin typeface="Kalpurush" pitchFamily="2" charset="0"/>
                <a:cs typeface="Kalpurush" pitchFamily="2" charset="0"/>
              </a:rPr>
              <a:t> </a:t>
            </a:r>
            <a:r>
              <a:rPr lang="bn-BD" sz="4000" dirty="0" smtClean="0">
                <a:latin typeface="Kalpurush" pitchFamily="2" charset="0"/>
                <a:cs typeface="Kalpurush" pitchFamily="2" charset="0"/>
              </a:rPr>
              <a:t>প্রকারভেদ</a:t>
            </a:r>
            <a:r>
              <a:rPr lang="bn-BD" sz="2800" dirty="0" smtClean="0">
                <a:latin typeface="Kalpurush" pitchFamily="2" charset="0"/>
                <a:cs typeface="Kalpurush" pitchFamily="2" charset="0"/>
              </a:rPr>
              <a:t>  </a:t>
            </a:r>
            <a:endParaRPr lang="en-US" sz="28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676400"/>
            <a:ext cx="9144000" cy="51816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b="1" i="1" dirty="0" smtClean="0">
                <a:latin typeface="Kalpurush" pitchFamily="2" charset="0"/>
                <a:cs typeface="Kalpurush" pitchFamily="2" charset="0"/>
              </a:rPr>
              <a:t>খাদ্য ছয় প্রকার –</a:t>
            </a:r>
          </a:p>
          <a:p>
            <a:pPr marL="285750" indent="-285750">
              <a:buFont typeface="Wingdings" pitchFamily="2" charset="2"/>
              <a:buChar char="v"/>
            </a:pPr>
            <a:endParaRPr lang="bn-BD" sz="3200" dirty="0" smtClean="0">
              <a:latin typeface="Kalpurush" pitchFamily="2" charset="0"/>
              <a:cs typeface="Kalpurush" pitchFamily="2" charset="0"/>
            </a:endParaRPr>
          </a:p>
          <a:p>
            <a:pPr marL="285750" indent="-285750">
              <a:buFont typeface="Wingdings" pitchFamily="2" charset="2"/>
              <a:buChar char="v"/>
            </a:pPr>
            <a:endParaRPr lang="bn-BD" sz="3200" dirty="0">
              <a:latin typeface="Kalpurush" pitchFamily="2" charset="0"/>
              <a:cs typeface="Kalpurush" pitchFamily="2" charset="0"/>
            </a:endParaRPr>
          </a:p>
          <a:p>
            <a:pPr marL="2571750" lvl="5" indent="-285750">
              <a:buFont typeface="Wingdings" pitchFamily="2" charset="2"/>
              <a:buChar char="v"/>
            </a:pP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আমিষ </a:t>
            </a:r>
          </a:p>
          <a:p>
            <a:pPr marL="2571750" lvl="5" indent="-285750">
              <a:buFont typeface="Wingdings" pitchFamily="2" charset="2"/>
              <a:buChar char="v"/>
            </a:pP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শর্করা </a:t>
            </a:r>
          </a:p>
          <a:p>
            <a:pPr marL="2571750" lvl="5" indent="-285750">
              <a:buFont typeface="Wingdings" pitchFamily="2" charset="2"/>
              <a:buChar char="v"/>
            </a:pP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স্নেহ জাতীয় </a:t>
            </a:r>
          </a:p>
          <a:p>
            <a:pPr marL="2571750" lvl="5" indent="-285750">
              <a:buFont typeface="Wingdings" pitchFamily="2" charset="2"/>
              <a:buChar char="v"/>
            </a:pP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পানি </a:t>
            </a:r>
          </a:p>
          <a:p>
            <a:pPr marL="2571750" lvl="5" indent="-285750">
              <a:buFont typeface="Wingdings" pitchFamily="2" charset="2"/>
              <a:buChar char="v"/>
            </a:pP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ভিটামিন </a:t>
            </a:r>
          </a:p>
          <a:p>
            <a:pPr marL="2571750" lvl="5" indent="-285750">
              <a:buFont typeface="Wingdings" pitchFamily="2" charset="2"/>
              <a:buChar char="v"/>
            </a:pPr>
            <a:r>
              <a:rPr lang="bn-BD" sz="3200" dirty="0" smtClean="0">
                <a:latin typeface="Kalpurush" pitchFamily="2" charset="0"/>
                <a:cs typeface="Kalpurush" pitchFamily="2" charset="0"/>
              </a:rPr>
              <a:t>খনিজ লবন </a:t>
            </a:r>
          </a:p>
          <a:p>
            <a:pPr marL="285750" indent="-285750" algn="ctr">
              <a:buFont typeface="Wingdings" pitchFamily="2" charset="2"/>
              <a:buChar char="v"/>
            </a:pPr>
            <a:endParaRPr lang="bn-BD" sz="3200" dirty="0" smtClean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80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380206"/>
              </p:ext>
            </p:extLst>
          </p:nvPr>
        </p:nvGraphicFramePr>
        <p:xfrm>
          <a:off x="304800" y="228600"/>
          <a:ext cx="8229600" cy="64770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114800"/>
                <a:gridCol w="4114800"/>
              </a:tblGrid>
              <a:tr h="1079500">
                <a:tc>
                  <a:txBody>
                    <a:bodyPr/>
                    <a:lstStyle/>
                    <a:p>
                      <a:r>
                        <a:rPr lang="bn-BD" sz="3200" b="0" dirty="0" smtClean="0">
                          <a:latin typeface="Kalpurush" pitchFamily="2" charset="0"/>
                          <a:cs typeface="Kalpurush" pitchFamily="2" charset="0"/>
                        </a:rPr>
                        <a:t>অধিক</a:t>
                      </a:r>
                      <a:r>
                        <a:rPr lang="bn-BD" sz="3200" b="0" baseline="0" dirty="0" smtClean="0">
                          <a:latin typeface="Kalpurush" pitchFamily="2" charset="0"/>
                          <a:cs typeface="Kalpurush" pitchFamily="2" charset="0"/>
                        </a:rPr>
                        <a:t> মুল্যের খাবার </a:t>
                      </a:r>
                      <a:endParaRPr lang="en-US" sz="3200" b="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r>
                        <a:rPr lang="bn-BD" sz="3200" b="0" dirty="0" smtClean="0">
                          <a:latin typeface="Kalpurush" pitchFamily="2" charset="0"/>
                          <a:cs typeface="Kalpurush" pitchFamily="2" charset="0"/>
                        </a:rPr>
                        <a:t>স্বল্পমুল্যের খাবার</a:t>
                      </a:r>
                      <a:r>
                        <a:rPr lang="bn-BD" sz="3200" b="0" baseline="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endParaRPr lang="en-US" sz="3200" b="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</a:tr>
              <a:tr h="1079500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মাছ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 ডাল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</a:tr>
              <a:tr h="1079500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গরু, মুরগি,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খাসির মাংস 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 সিমের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বিচি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</a:tr>
              <a:tr h="1079500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দুধ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 আলু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</a:tr>
              <a:tr h="1079500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ডিম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 শাক-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সবজি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</a:tr>
              <a:tr h="1079500"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ফল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200" dirty="0" smtClean="0">
                          <a:latin typeface="Kalpurush" pitchFamily="2" charset="0"/>
                          <a:cs typeface="Kalpurush" pitchFamily="2" charset="0"/>
                        </a:rPr>
                        <a:t> দেশি</a:t>
                      </a:r>
                      <a:r>
                        <a:rPr lang="bn-BD" sz="3200" baseline="0" dirty="0" smtClean="0">
                          <a:latin typeface="Kalpurush" pitchFamily="2" charset="0"/>
                          <a:cs typeface="Kalpurush" pitchFamily="2" charset="0"/>
                        </a:rPr>
                        <a:t> ফল  </a:t>
                      </a:r>
                      <a:endParaRPr lang="en-US" sz="3200" dirty="0">
                        <a:latin typeface="Kalpurush" pitchFamily="2" charset="0"/>
                        <a:cs typeface="Kalpurush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50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miley Face 1"/>
          <p:cNvSpPr/>
          <p:nvPr/>
        </p:nvSpPr>
        <p:spPr>
          <a:xfrm>
            <a:off x="2066925" y="685800"/>
            <a:ext cx="4495800" cy="3048000"/>
          </a:xfrm>
          <a:prstGeom prst="smileyFace">
            <a:avLst/>
          </a:prstGeom>
          <a:solidFill>
            <a:srgbClr val="FFFF00"/>
          </a:solidFill>
          <a:ln w="76200"/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33525" y="5341440"/>
            <a:ext cx="556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Kalpurush" pitchFamily="2" charset="0"/>
                <a:cs typeface="Kalpurush" pitchFamily="2" charset="0"/>
              </a:rPr>
              <a:t>নিরব পাঠ </a:t>
            </a:r>
            <a:endParaRPr lang="en-US" sz="44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0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uble Wave 2"/>
          <p:cNvSpPr/>
          <p:nvPr/>
        </p:nvSpPr>
        <p:spPr>
          <a:xfrm>
            <a:off x="2743200" y="342900"/>
            <a:ext cx="3886200" cy="1143000"/>
          </a:xfrm>
          <a:prstGeom prst="doubleWav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latin typeface="Kalpurush" pitchFamily="2" charset="0"/>
                <a:cs typeface="Kalpurush" pitchFamily="2" charset="0"/>
              </a:rPr>
              <a:t>মুল্যায়ন </a:t>
            </a:r>
            <a:endParaRPr lang="en-US" sz="6000" dirty="0">
              <a:latin typeface="Kalpurush" pitchFamily="2" charset="0"/>
              <a:cs typeface="Kalpurush" pitchFamily="2" charset="0"/>
            </a:endParaRPr>
          </a:p>
        </p:txBody>
      </p:sp>
      <p:sp>
        <p:nvSpPr>
          <p:cNvPr id="5" name="Flowchart: Direct Access Storage 4"/>
          <p:cNvSpPr/>
          <p:nvPr/>
        </p:nvSpPr>
        <p:spPr>
          <a:xfrm>
            <a:off x="457200" y="1828800"/>
            <a:ext cx="8382000" cy="4495800"/>
          </a:xfrm>
          <a:prstGeom prst="flowChartMagneticDrum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১।খাদ্য কয় প্রকার ?</a:t>
            </a:r>
          </a:p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২। সরকরার কাজ কী ?</a:t>
            </a:r>
          </a:p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৩। ভিটামিন কী ?</a:t>
            </a:r>
          </a:p>
          <a:p>
            <a:pPr algn="ctr"/>
            <a:r>
              <a:rPr lang="bn-BD" sz="3600" dirty="0" smtClean="0">
                <a:latin typeface="Kalpurush" pitchFamily="2" charset="0"/>
                <a:cs typeface="Kalpurush" pitchFamily="2" charset="0"/>
              </a:rPr>
              <a:t>৪। মাছ, মাংস, ডাল কি ধরনের খাদ্য ? </a:t>
            </a:r>
            <a:endParaRPr lang="en-US" sz="3600" dirty="0"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34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23874"/>
            <a:ext cx="4648201" cy="58673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6172200" y="1143000"/>
            <a:ext cx="160020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FF0000"/>
                </a:solidFill>
                <a:latin typeface="Kalpurush" pitchFamily="2" charset="0"/>
                <a:cs typeface="Kalpurush" pitchFamily="2" charset="0"/>
              </a:rPr>
              <a:t>সমাপ্ত </a:t>
            </a:r>
            <a:endParaRPr lang="en-US" sz="11500" dirty="0">
              <a:solidFill>
                <a:srgbClr val="FF0000"/>
              </a:solidFill>
              <a:latin typeface="Kalpurush" pitchFamily="2" charset="0"/>
              <a:cs typeface="Kalpuru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38031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244</TotalTime>
  <Words>307</Words>
  <Application>Microsoft Office PowerPoint</Application>
  <PresentationFormat>On-screen Show (4:3)</PresentationFormat>
  <Paragraphs>80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alimul</dc:creator>
  <cp:lastModifiedBy>lukman khan</cp:lastModifiedBy>
  <cp:revision>35</cp:revision>
  <dcterms:created xsi:type="dcterms:W3CDTF">2006-08-16T00:00:00Z</dcterms:created>
  <dcterms:modified xsi:type="dcterms:W3CDTF">2013-12-20T14:42:50Z</dcterms:modified>
</cp:coreProperties>
</file>